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handoutMasterIdLst>
    <p:handoutMasterId r:id="rId18"/>
  </p:handout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72" r:id="rId11"/>
    <p:sldId id="271" r:id="rId12"/>
    <p:sldId id="273" r:id="rId13"/>
    <p:sldId id="265" r:id="rId14"/>
    <p:sldId id="274" r:id="rId15"/>
    <p:sldId id="275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7" autoAdjust="0"/>
    <p:restoredTop sz="94737" autoAdjust="0"/>
  </p:normalViewPr>
  <p:slideViewPr>
    <p:cSldViewPr snapToGrid="0" snapToObjects="1">
      <p:cViewPr varScale="1">
        <p:scale>
          <a:sx n="85" d="100"/>
          <a:sy n="85" d="100"/>
        </p:scale>
        <p:origin x="2152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DF2E19-7DBB-8046-AA9B-793A2E4B5DEB}" type="datetimeFigureOut">
              <a:rPr lang="en-US" smtClean="0"/>
              <a:t>8/16/19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263CA3-108A-044C-8D69-6C5128176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12465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365248"/>
            <a:ext cx="7772400" cy="978408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352800"/>
            <a:ext cx="7772400" cy="877824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8/16/19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5082" y="969264"/>
            <a:ext cx="3657600" cy="1161288"/>
          </a:xfrm>
        </p:spPr>
        <p:txBody>
          <a:bodyPr anchor="b">
            <a:noAutofit/>
          </a:bodyPr>
          <a:lstStyle>
            <a:lvl1pPr algn="l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63388" y="510988"/>
            <a:ext cx="3657600" cy="5553636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99853" y="2130552"/>
            <a:ext cx="3657600" cy="358444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83DA4-3B24-449B-95CA-514EB7E30A99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1376"/>
            <a:ext cx="7776882" cy="1014984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457199"/>
            <a:ext cx="5486400" cy="3644153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16, 2019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orybo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55141"/>
            <a:ext cx="7776882" cy="1013011"/>
          </a:xfrm>
        </p:spPr>
        <p:txBody>
          <a:bodyPr anchor="b">
            <a:noAutofit/>
          </a:bodyPr>
          <a:lstStyle>
            <a:lvl1pPr algn="ctr">
              <a:defRPr sz="3600" b="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571" y="5181599"/>
            <a:ext cx="7776882" cy="950259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FontTx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2120D2-3948-4F8F-BE5D-E7E7D97880B2}" type="datetime4">
              <a:rPr lang="en-US" smtClean="0"/>
              <a:pPr/>
              <a:t>August 16, 2019</a:t>
            </a:fld>
            <a:endParaRPr lang="en-US" dirty="0" err="1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Picture Placeholder 2"/>
          <p:cNvSpPr>
            <a:spLocks noGrp="1"/>
          </p:cNvSpPr>
          <p:nvPr>
            <p:ph type="pic" idx="13"/>
          </p:nvPr>
        </p:nvSpPr>
        <p:spPr>
          <a:xfrm>
            <a:off x="68580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>
            <a:off x="341249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>
            <a:off x="341249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8" name="Picture Placeholder 2"/>
          <p:cNvSpPr>
            <a:spLocks noGrp="1"/>
          </p:cNvSpPr>
          <p:nvPr>
            <p:ph type="pic" idx="16"/>
          </p:nvPr>
        </p:nvSpPr>
        <p:spPr>
          <a:xfrm>
            <a:off x="6139180" y="457200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  <p:sp>
        <p:nvSpPr>
          <p:cNvPr id="19" name="Picture Placeholder 2"/>
          <p:cNvSpPr>
            <a:spLocks noGrp="1"/>
          </p:cNvSpPr>
          <p:nvPr>
            <p:ph type="pic" idx="17"/>
          </p:nvPr>
        </p:nvSpPr>
        <p:spPr>
          <a:xfrm>
            <a:off x="6139180" y="2455433"/>
            <a:ext cx="2331720" cy="164592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Arial" pitchFamily="34" charset="0"/>
              <a:buNone/>
              <a:defRPr sz="22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B59F4-DDCB-41FF-83F5-A48440F36FA7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533400"/>
            <a:ext cx="1600200" cy="5592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33400"/>
            <a:ext cx="6019800" cy="55927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056348-D703-428C-A1C4-7D6796EF5F41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69141"/>
            <a:ext cx="7770813" cy="4257022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1919-1B5F-4141-B613-3E5C6008A186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267200"/>
            <a:ext cx="7772400" cy="977153"/>
          </a:xfrm>
        </p:spPr>
        <p:txBody>
          <a:bodyPr anchor="b" anchorCtr="0">
            <a:no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5257800"/>
            <a:ext cx="7770813" cy="874058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8/16/19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540000">
            <a:off x="2056196" y="424650"/>
            <a:ext cx="5031609" cy="3375800"/>
          </a:xfrm>
          <a:solidFill>
            <a:schemeClr val="bg1">
              <a:lumMod val="75000"/>
              <a:lumOff val="25000"/>
            </a:schemeClr>
          </a:solidFill>
          <a:ln w="88900">
            <a:solidFill>
              <a:schemeClr val="tx1"/>
            </a:solidFill>
            <a:miter lim="800000"/>
          </a:ln>
          <a:effectLst>
            <a:outerShdw blurRad="127000" sx="102000" sy="102000" algn="ctr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buFont typeface="Arial" pitchFamily="34" charset="0"/>
              <a:buNone/>
              <a:defRPr/>
            </a:lvl1pPr>
          </a:lstStyle>
          <a:p>
            <a:r>
              <a:rPr lang="en-US"/>
              <a:t>Drag picture to placeholder or click icon to add</a:t>
            </a:r>
            <a:endParaRPr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743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56647"/>
            <a:ext cx="7770813" cy="1281953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FontTx/>
              <a:buNone/>
              <a:defRPr sz="2000" kern="1200">
                <a:solidFill>
                  <a:schemeClr val="tx1">
                    <a:tint val="75000"/>
                  </a:schemeClr>
                </a:solidFill>
                <a:effectLst>
                  <a:outerShdw blurRad="50800" dist="50800" dir="5400000" sx="101000" sy="101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A0C47-018D-4460-B945-BFF7981B6CA6}" type="datetimeFigureOut">
              <a:rPr lang="en-US" smtClean="0"/>
              <a:t>8/16/19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F5A0A-F6FC-4FFD-9B49-0DA8697211D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4733" y="1760538"/>
            <a:ext cx="3611880" cy="4365625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CCA7B5-8BC9-491C-A887-7C3E7ED947D8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45526" y="1550895"/>
            <a:ext cx="3611880" cy="614082"/>
          </a:xfrm>
        </p:spPr>
        <p:txBody>
          <a:bodyPr anchor="b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45526" y="2438400"/>
            <a:ext cx="3611880" cy="3687762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 marL="2398713" indent="-336550">
              <a:defRPr sz="1600"/>
            </a:lvl8pPr>
            <a:lvl9pPr marL="2398713" indent="-336550"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A18ED0-40F2-434C-A848-B92581875164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86205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936966" y="2191871"/>
            <a:ext cx="3429000" cy="1588"/>
          </a:xfrm>
          <a:prstGeom prst="line">
            <a:avLst/>
          </a:prstGeom>
          <a:ln>
            <a:solidFill>
              <a:srgbClr val="FFFFFF">
                <a:alpha val="4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55437F-F4F9-44A9-B4D3-9191CA04E889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24E59-01D0-4537-B876-7E5EC75B028D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905" y="971550"/>
            <a:ext cx="3657600" cy="1162050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457200"/>
            <a:ext cx="3657600" cy="566896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 marL="2398713" indent="-336550">
              <a:defRPr sz="1800"/>
            </a:lvl8pPr>
            <a:lvl9pPr marL="2398713" indent="-336550"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8905" y="2133601"/>
            <a:ext cx="3657600" cy="3581400"/>
          </a:xfrm>
        </p:spPr>
        <p:txBody>
          <a:bodyPr>
            <a:normAutofit/>
          </a:bodyPr>
          <a:lstStyle>
            <a:lvl1pPr marL="0" indent="0">
              <a:spcBef>
                <a:spcPts val="10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2E49-18A1-40BC-BA5D-5A2EC8FDDF15}" type="datetime4">
              <a:rPr lang="en-US" smtClean="0"/>
              <a:pPr/>
              <a:t>August 16,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2EBF8-7CF5-44B7-B2BF-E22DE4D070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121023"/>
            <a:ext cx="7770813" cy="1429871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52600"/>
            <a:ext cx="7770813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20435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42120D2-3948-4F8F-BE5D-E7E7D97880B2}" type="datetime4">
              <a:rPr lang="en-US" smtClean="0"/>
              <a:pPr/>
              <a:t>August 16, 2019</a:t>
            </a:fld>
            <a:endParaRPr lang="en-US" dirty="0" err="1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05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29100" y="6356350"/>
            <a:ext cx="685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effectLst>
                  <a:outerShdw blurRad="50800" dist="38100" dir="5400000" sx="101000" sy="101000" algn="t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1D72EBF8-7CF5-44B7-B2BF-E22DE4D070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  <p:sldLayoutId id="2147483784" r:id="rId12"/>
    <p:sldLayoutId id="2147483785" r:id="rId13"/>
    <p:sldLayoutId id="2147483786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Tx/>
        <a:buBlip>
          <a:blip r:embed="rId16"/>
        </a:buBlip>
        <a:defRPr sz="22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20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Tx/>
        <a:buBlip>
          <a:blip r:embed="rId16"/>
        </a:buBlip>
        <a:defRPr sz="1800" kern="120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5pPr>
      <a:lvl6pPr marL="20558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6pPr>
      <a:lvl7pPr marL="2398713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7pPr>
      <a:lvl8pPr marL="2743200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 smtClean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8pPr>
      <a:lvl9pPr marL="3087688" indent="-336550" algn="l" defTabSz="914400" rtl="0" eaLnBrk="1" latinLnBrk="0" hangingPunct="1">
        <a:spcBef>
          <a:spcPct val="20000"/>
        </a:spcBef>
        <a:buFontTx/>
        <a:buBlip>
          <a:blip r:embed="rId16"/>
        </a:buBlip>
        <a:defRPr lang="en-US" sz="1800" kern="1200" dirty="0">
          <a:solidFill>
            <a:schemeClr val="tx1"/>
          </a:solidFill>
          <a:effectLst>
            <a:outerShdw blurRad="50800" dist="50800" dir="5400000" sx="101000" sy="101000" algn="t" rotWithShape="0">
              <a:prstClr val="black">
                <a:alpha val="4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5376" y="797274"/>
            <a:ext cx="8948624" cy="1524000"/>
          </a:xfrm>
        </p:spPr>
        <p:txBody>
          <a:bodyPr>
            <a:normAutofit/>
          </a:bodyPr>
          <a:lstStyle/>
          <a:p>
            <a:r>
              <a:rPr lang="en-US" sz="4000" dirty="0"/>
              <a:t>Welcome to Math Explorations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28900" y="2780291"/>
            <a:ext cx="3886200" cy="1825625"/>
          </a:xfrm>
        </p:spPr>
        <p:txBody>
          <a:bodyPr>
            <a:normAutofit/>
          </a:bodyPr>
          <a:lstStyle/>
          <a:p>
            <a:pPr algn="ctr"/>
            <a:r>
              <a:rPr lang="en-US" sz="2800" dirty="0"/>
              <a:t>Susan Vidolin-Hart</a:t>
            </a:r>
          </a:p>
          <a:p>
            <a:pPr algn="ctr"/>
            <a:r>
              <a:rPr lang="en-US" sz="2800" dirty="0"/>
              <a:t>svidolin-hart@spfk12.org</a:t>
            </a:r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  <a:p>
            <a:pPr algn="ctr"/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748941" y="4202504"/>
            <a:ext cx="760337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400" u="sng" dirty="0"/>
          </a:p>
          <a:p>
            <a:pPr algn="ctr"/>
            <a:r>
              <a:rPr lang="en-US" sz="2400" u="sng" dirty="0"/>
              <a:t>DO </a:t>
            </a:r>
            <a:r>
              <a:rPr lang="en-US" sz="2400" u="sng"/>
              <a:t>NOW</a:t>
            </a:r>
            <a:r>
              <a:rPr lang="en-US" sz="2400"/>
              <a:t>:</a:t>
            </a:r>
            <a:endParaRPr lang="en-US" sz="2400" dirty="0"/>
          </a:p>
          <a:p>
            <a:pPr algn="ctr"/>
            <a:r>
              <a:rPr lang="en-US" sz="2400" dirty="0"/>
              <a:t>Take a piece of candy!</a:t>
            </a:r>
          </a:p>
        </p:txBody>
      </p:sp>
    </p:spTree>
    <p:extLst>
      <p:ext uri="{BB962C8B-B14F-4D97-AF65-F5344CB8AC3E}">
        <p14:creationId xmlns:p14="http://schemas.microsoft.com/office/powerpoint/2010/main" val="2129044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NJSLS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few weeks before the state standardized testing, all Math Exploration classes will review selected math topics, solve practice problems, discuss test taking tips and help prepare students.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485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Teacher Page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 will be updating  my teacher page throughout the year. </a:t>
            </a:r>
          </a:p>
          <a:p>
            <a:r>
              <a:rPr lang="en-US" dirty="0"/>
              <a:t>My page will include all unit projects and due dates.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District website:  http://www.spfk12.org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Our Schools – Park Middle School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Teacher Pages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Susan Vidolin-Hart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898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21024"/>
            <a:ext cx="7770813" cy="1043080"/>
          </a:xfrm>
        </p:spPr>
        <p:txBody>
          <a:bodyPr/>
          <a:lstStyle/>
          <a:p>
            <a:r>
              <a:rPr lang="en-US" dirty="0"/>
              <a:t>Math Expo UNIT Timeline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1926" y="1164104"/>
            <a:ext cx="8679050" cy="5321609"/>
          </a:xfrm>
        </p:spPr>
        <p:txBody>
          <a:bodyPr>
            <a:normAutofit/>
          </a:bodyPr>
          <a:lstStyle/>
          <a:p>
            <a:r>
              <a:rPr lang="en-US" dirty="0"/>
              <a:t>There are four units in a year, in other words, four major projects (one per marking period)</a:t>
            </a:r>
          </a:p>
          <a:p>
            <a:pPr marL="0" indent="0" algn="ctr">
              <a:buNone/>
            </a:pPr>
            <a:r>
              <a:rPr lang="en-US" dirty="0"/>
              <a:t>PRE ASSESSMENT on unit concept</a:t>
            </a:r>
          </a:p>
          <a:p>
            <a:pPr marL="0" indent="0" algn="ctr">
              <a:buNone/>
            </a:pP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REVIEW/DEEPER UNDERSTADING of concept through HANDS ON ACTIVITIES, GAMES, and DISCOVERY LESSONS</a:t>
            </a:r>
          </a:p>
          <a:p>
            <a:pPr marL="0" indent="0" algn="ctr">
              <a:buNone/>
            </a:pP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UNIT PROJECT (connecting math concepts to the theme)</a:t>
            </a:r>
          </a:p>
          <a:p>
            <a:pPr marL="0" indent="0" algn="ctr">
              <a:buNone/>
            </a:pPr>
            <a:r>
              <a:rPr lang="en-US" dirty="0">
                <a:latin typeface="Wingdings"/>
                <a:ea typeface="Wingdings"/>
                <a:cs typeface="Wingdings"/>
                <a:sym typeface="Wingdings"/>
              </a:rPr>
              <a:t></a:t>
            </a:r>
            <a:endParaRPr lang="en-US" dirty="0"/>
          </a:p>
          <a:p>
            <a:pPr marL="0" indent="0" algn="ctr">
              <a:buNone/>
            </a:pPr>
            <a:r>
              <a:rPr lang="en-US" dirty="0"/>
              <a:t>POST ASSESSMENT</a:t>
            </a:r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0" y="2040959"/>
            <a:ext cx="9144000" cy="1511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9758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2441"/>
            <a:ext cx="7770813" cy="1429871"/>
          </a:xfrm>
        </p:spPr>
        <p:txBody>
          <a:bodyPr>
            <a:normAutofit fontScale="90000"/>
          </a:bodyPr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Grade Unit 1</a:t>
            </a:r>
            <a:br>
              <a:rPr lang="en-US" dirty="0"/>
            </a:br>
            <a:r>
              <a:rPr lang="en-US" dirty="0"/>
              <a:t>A Wrapping Challenge</a:t>
            </a:r>
            <a:br>
              <a:rPr lang="en-US" dirty="0"/>
            </a:br>
            <a:r>
              <a:rPr lang="en-US" sz="2700" dirty="0"/>
              <a:t>Concept: Surface Area, Volume, Nets</a:t>
            </a:r>
            <a:br>
              <a:rPr lang="en-US" sz="2700" dirty="0"/>
            </a:br>
            <a:r>
              <a:rPr lang="en-US" sz="2700" dirty="0"/>
              <a:t>Theme: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04" y="2080795"/>
            <a:ext cx="8739533" cy="461657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Pre Assessment  </a:t>
            </a:r>
          </a:p>
          <a:p>
            <a:r>
              <a:rPr lang="en-US" dirty="0"/>
              <a:t>Activities: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Discovering the surface area formula through a tile activity.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Using blocks to explore that a rectangular prism can have the same volume, but different dimensions/surface area.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Finding the net of an object by cutting a box.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Wrapping a gift with the least amount of paper. </a:t>
            </a:r>
          </a:p>
          <a:p>
            <a:r>
              <a:rPr lang="en-US" dirty="0"/>
              <a:t>Unit Project: Design and create a package for a company’s product.</a:t>
            </a:r>
          </a:p>
          <a:p>
            <a:r>
              <a:rPr lang="en-US" dirty="0"/>
              <a:t>Post Assessment: Covers surface area, volume, nets, and parts of the unit project. Will mimic the pre assessment.</a:t>
            </a:r>
          </a:p>
        </p:txBody>
      </p:sp>
    </p:spTree>
    <p:extLst>
      <p:ext uri="{BB962C8B-B14F-4D97-AF65-F5344CB8AC3E}">
        <p14:creationId xmlns:p14="http://schemas.microsoft.com/office/powerpoint/2010/main" val="2190313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2441"/>
            <a:ext cx="7770813" cy="1429871"/>
          </a:xfrm>
        </p:spPr>
        <p:txBody>
          <a:bodyPr>
            <a:normAutofit fontScale="90000"/>
          </a:bodyPr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Grade Unit 1</a:t>
            </a:r>
            <a:br>
              <a:rPr lang="en-US" dirty="0"/>
            </a:br>
            <a:r>
              <a:rPr lang="en-US" dirty="0"/>
              <a:t>How Will I Survive?</a:t>
            </a:r>
            <a:br>
              <a:rPr lang="en-US" dirty="0"/>
            </a:br>
            <a:r>
              <a:rPr lang="en-US" sz="2700" dirty="0"/>
              <a:t>Concept: Fractions, Decimals, and Percentages</a:t>
            </a:r>
            <a:br>
              <a:rPr lang="en-US" sz="2700" dirty="0"/>
            </a:br>
            <a:r>
              <a:rPr lang="en-US" sz="2700" dirty="0"/>
              <a:t>Theme: Financial Literacy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04" y="2080795"/>
            <a:ext cx="8739533" cy="4616573"/>
          </a:xfrm>
        </p:spPr>
        <p:txBody>
          <a:bodyPr>
            <a:normAutofit/>
          </a:bodyPr>
          <a:lstStyle/>
          <a:p>
            <a:r>
              <a:rPr lang="en-US" dirty="0"/>
              <a:t>Pre Assessment </a:t>
            </a:r>
          </a:p>
          <a:p>
            <a:r>
              <a:rPr lang="en-US" dirty="0"/>
              <a:t>Activities: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Shopping Percent Project – students will create a sales flier for a company and also show all the calculations using different methods discovered in class: fraction, decimal, proportions and 10% 1%.</a:t>
            </a:r>
          </a:p>
          <a:p>
            <a:r>
              <a:rPr lang="en-US" dirty="0"/>
              <a:t>Unit Project: Students will take a career survey, pick a career and corresponding salary to create a budget, purchase a home &amp; car and pay their taxes.  They are shocked at how fast their money is gone! </a:t>
            </a:r>
          </a:p>
          <a:p>
            <a:r>
              <a:rPr lang="en-US" dirty="0"/>
              <a:t>Post Assessment</a:t>
            </a:r>
          </a:p>
        </p:txBody>
      </p:sp>
    </p:spTree>
    <p:extLst>
      <p:ext uri="{BB962C8B-B14F-4D97-AF65-F5344CB8AC3E}">
        <p14:creationId xmlns:p14="http://schemas.microsoft.com/office/powerpoint/2010/main" val="2910094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2441"/>
            <a:ext cx="7770813" cy="1429871"/>
          </a:xfrm>
        </p:spPr>
        <p:txBody>
          <a:bodyPr>
            <a:normAutofit fontScale="90000"/>
          </a:bodyPr>
          <a:lstStyle/>
          <a:p>
            <a:r>
              <a:rPr lang="en-US" dirty="0"/>
              <a:t>8</a:t>
            </a:r>
            <a:r>
              <a:rPr lang="en-US" baseline="30000" dirty="0"/>
              <a:t>th</a:t>
            </a:r>
            <a:r>
              <a:rPr lang="en-US" dirty="0"/>
              <a:t> Grade Unit 1</a:t>
            </a:r>
            <a:br>
              <a:rPr lang="en-US" dirty="0"/>
            </a:br>
            <a:r>
              <a:rPr lang="en-US" dirty="0"/>
              <a:t>Engineering a Playground</a:t>
            </a:r>
            <a:br>
              <a:rPr lang="en-US" dirty="0"/>
            </a:br>
            <a:r>
              <a:rPr lang="en-US" sz="2700" dirty="0"/>
              <a:t>Concept: Number Sense </a:t>
            </a:r>
            <a:br>
              <a:rPr lang="en-US" sz="2700" dirty="0"/>
            </a:br>
            <a:r>
              <a:rPr lang="en-US" sz="2700" dirty="0"/>
              <a:t>Theme: Engineering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6804" y="2080795"/>
            <a:ext cx="8739533" cy="4616573"/>
          </a:xfrm>
        </p:spPr>
        <p:txBody>
          <a:bodyPr>
            <a:normAutofit/>
          </a:bodyPr>
          <a:lstStyle/>
          <a:p>
            <a:r>
              <a:rPr lang="en-US" dirty="0"/>
              <a:t>Pre Assessment </a:t>
            </a:r>
          </a:p>
          <a:p>
            <a:r>
              <a:rPr lang="en-US" dirty="0"/>
              <a:t>Activities:  Group Work Problem Solving</a:t>
            </a:r>
          </a:p>
          <a:p>
            <a:r>
              <a:rPr lang="en-US" dirty="0"/>
              <a:t>Unit Project: Students will act as architects bidding for a job designing an elementary school playground for the Scotch Plains – Fanwood Board of Education.</a:t>
            </a:r>
          </a:p>
          <a:p>
            <a:r>
              <a:rPr lang="en-US" dirty="0"/>
              <a:t>Post Assessment: Covers all parts of the unit project. Will mimic the pre assessment.</a:t>
            </a:r>
          </a:p>
        </p:txBody>
      </p:sp>
    </p:spTree>
    <p:extLst>
      <p:ext uri="{BB962C8B-B14F-4D97-AF65-F5344CB8AC3E}">
        <p14:creationId xmlns:p14="http://schemas.microsoft.com/office/powerpoint/2010/main" val="262906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you! Please drop off your questions and enjoy the rest of </a:t>
            </a:r>
            <a:r>
              <a:rPr lang="en-US"/>
              <a:t>your evening.  </a:t>
            </a:r>
            <a:endParaRPr lang="en-US" dirty="0"/>
          </a:p>
          <a:p>
            <a:endParaRPr lang="en-US" dirty="0"/>
          </a:p>
          <a:p>
            <a:r>
              <a:rPr lang="en-US" dirty="0"/>
              <a:t>My Contact Info:</a:t>
            </a:r>
          </a:p>
          <a:p>
            <a:pPr lvl="1"/>
            <a:r>
              <a:rPr lang="en-US" dirty="0"/>
              <a:t>Susan Hart</a:t>
            </a:r>
          </a:p>
          <a:p>
            <a:pPr lvl="1"/>
            <a:r>
              <a:rPr lang="en-US" dirty="0"/>
              <a:t>svidolin-hart@spfk12.org</a:t>
            </a:r>
          </a:p>
        </p:txBody>
      </p:sp>
    </p:spTree>
    <p:extLst>
      <p:ext uri="{BB962C8B-B14F-4D97-AF65-F5344CB8AC3E}">
        <p14:creationId xmlns:p14="http://schemas.microsoft.com/office/powerpoint/2010/main" val="38747122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During the presentation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During the presentation, if you have any questions, please write them down on the index cards provided on your table. </a:t>
            </a:r>
          </a:p>
          <a:p>
            <a:r>
              <a:rPr lang="en-US" sz="2400" dirty="0"/>
              <a:t>Leave your questions, name, child’s name, and your email address on the index card and I will contact you as soon as possible.</a:t>
            </a:r>
          </a:p>
          <a:p>
            <a:r>
              <a:rPr lang="en-US" sz="2400" dirty="0"/>
              <a:t>You can drop the index cards in the box located on the table by the door.</a:t>
            </a:r>
          </a:p>
        </p:txBody>
      </p:sp>
    </p:spTree>
    <p:extLst>
      <p:ext uri="{BB962C8B-B14F-4D97-AF65-F5344CB8AC3E}">
        <p14:creationId xmlns:p14="http://schemas.microsoft.com/office/powerpoint/2010/main" val="32082157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Teacher 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Susan Hart</a:t>
            </a:r>
          </a:p>
          <a:p>
            <a:r>
              <a:rPr lang="en-US" sz="2400" dirty="0"/>
              <a:t>13</a:t>
            </a:r>
            <a:r>
              <a:rPr lang="en-US" sz="2400" baseline="30000" dirty="0"/>
              <a:t>th</a:t>
            </a:r>
            <a:r>
              <a:rPr lang="en-US" sz="2400" dirty="0"/>
              <a:t> year teaching mathematics at Park Middle School</a:t>
            </a:r>
          </a:p>
          <a:p>
            <a:pPr lvl="1"/>
            <a:r>
              <a:rPr lang="en-US" dirty="0"/>
              <a:t>Also taught as an adjunct college professor</a:t>
            </a:r>
          </a:p>
          <a:p>
            <a:pPr lvl="1"/>
            <a:r>
              <a:rPr lang="en-US" dirty="0"/>
              <a:t>9</a:t>
            </a:r>
            <a:r>
              <a:rPr lang="en-US" baseline="30000" dirty="0"/>
              <a:t>th</a:t>
            </a:r>
            <a:r>
              <a:rPr lang="en-US" dirty="0"/>
              <a:t> year teaching Math Explorations </a:t>
            </a:r>
            <a:endParaRPr lang="en-US" sz="2400" dirty="0"/>
          </a:p>
          <a:p>
            <a:r>
              <a:rPr lang="en-US" sz="2400" dirty="0"/>
              <a:t>Certified to teach K-8; highly qualified in mathematics</a:t>
            </a:r>
          </a:p>
          <a:p>
            <a:r>
              <a:rPr lang="en-US" sz="2400" dirty="0"/>
              <a:t>Contact Info: svidolin-hart@spfk12.org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662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Math Explorations?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Math Explorations is a course that </a:t>
            </a:r>
            <a:r>
              <a:rPr lang="en-US" sz="2400" dirty="0">
                <a:effectLst/>
              </a:rPr>
              <a:t>expands student’s math foundation through exploratory and inquiry-based learning activities. </a:t>
            </a:r>
          </a:p>
          <a:p>
            <a:r>
              <a:rPr lang="en-US" sz="2400" dirty="0"/>
              <a:t>Students will relate the math concepts learned in their academic math course to real life situations. We connect the math concepts to 21</a:t>
            </a:r>
            <a:r>
              <a:rPr lang="en-US" sz="2400" baseline="30000" dirty="0"/>
              <a:t>st</a:t>
            </a:r>
            <a:r>
              <a:rPr lang="en-US" sz="2400" dirty="0"/>
              <a:t> century themes.</a:t>
            </a:r>
          </a:p>
          <a:p>
            <a:r>
              <a:rPr lang="en-US" sz="2400" dirty="0"/>
              <a:t>The course meets 3 days out of a 6 day cycle.</a:t>
            </a:r>
          </a:p>
          <a:p>
            <a:r>
              <a:rPr lang="en-US" sz="2400" dirty="0"/>
              <a:t>This is a graded course.</a:t>
            </a:r>
          </a:p>
        </p:txBody>
      </p:sp>
    </p:spTree>
    <p:extLst>
      <p:ext uri="{BB962C8B-B14F-4D97-AF65-F5344CB8AC3E}">
        <p14:creationId xmlns:p14="http://schemas.microsoft.com/office/powerpoint/2010/main" val="4221071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21</a:t>
            </a:r>
            <a:r>
              <a:rPr lang="en-US" baseline="30000" dirty="0"/>
              <a:t>st</a:t>
            </a:r>
            <a:r>
              <a:rPr lang="en-US" dirty="0"/>
              <a:t> Century Themes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units will be centered on the following 21</a:t>
            </a:r>
            <a:r>
              <a:rPr lang="en-US" sz="2400" baseline="30000" dirty="0"/>
              <a:t>st</a:t>
            </a:r>
            <a:r>
              <a:rPr lang="en-US" sz="2400" dirty="0"/>
              <a:t> century themes:</a:t>
            </a:r>
          </a:p>
          <a:p>
            <a:pPr lvl="1"/>
            <a:r>
              <a:rPr lang="en-US" sz="2400" dirty="0"/>
              <a:t>Engineering</a:t>
            </a:r>
          </a:p>
          <a:p>
            <a:pPr lvl="1"/>
            <a:r>
              <a:rPr lang="en-US" sz="2400" dirty="0"/>
              <a:t>Science</a:t>
            </a:r>
          </a:p>
          <a:p>
            <a:pPr lvl="1"/>
            <a:r>
              <a:rPr lang="en-US" sz="2400" dirty="0"/>
              <a:t>Global Awareness</a:t>
            </a:r>
          </a:p>
          <a:p>
            <a:pPr lvl="1"/>
            <a:r>
              <a:rPr lang="en-US" sz="2400" dirty="0"/>
              <a:t>Entrepreneurship</a:t>
            </a:r>
          </a:p>
          <a:p>
            <a:pPr lvl="1"/>
            <a:r>
              <a:rPr lang="en-US" sz="2400" dirty="0"/>
              <a:t>Financial Literacy </a:t>
            </a:r>
          </a:p>
        </p:txBody>
      </p:sp>
    </p:spTree>
    <p:extLst>
      <p:ext uri="{BB962C8B-B14F-4D97-AF65-F5344CB8AC3E}">
        <p14:creationId xmlns:p14="http://schemas.microsoft.com/office/powerpoint/2010/main" val="1210315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800" decel="100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Student Expectations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Students are expected to do the following:</a:t>
            </a:r>
          </a:p>
          <a:p>
            <a:pPr lvl="1"/>
            <a:r>
              <a:rPr lang="en-US" sz="2400" dirty="0"/>
              <a:t>Maintain an in-class binder </a:t>
            </a:r>
          </a:p>
          <a:p>
            <a:pPr lvl="1"/>
            <a:r>
              <a:rPr lang="en-US" sz="2400" dirty="0"/>
              <a:t>Be respectful</a:t>
            </a:r>
          </a:p>
          <a:p>
            <a:pPr lvl="1"/>
            <a:r>
              <a:rPr lang="en-US" sz="2400" dirty="0"/>
              <a:t>Be involved and participate</a:t>
            </a:r>
          </a:p>
          <a:p>
            <a:pPr lvl="1"/>
            <a:r>
              <a:rPr lang="en-US" sz="2400" dirty="0"/>
              <a:t>Try their best</a:t>
            </a:r>
          </a:p>
          <a:p>
            <a:pPr lvl="1"/>
            <a:r>
              <a:rPr lang="en-US" sz="2400" dirty="0"/>
              <a:t>Have mathematical discussions</a:t>
            </a:r>
          </a:p>
          <a:p>
            <a:pPr lvl="1"/>
            <a:r>
              <a:rPr lang="en-US" sz="2400" dirty="0"/>
              <a:t>Exercise TEAM WORK</a:t>
            </a:r>
          </a:p>
          <a:p>
            <a:pPr marL="349250" lvl="1" indent="0">
              <a:buNone/>
            </a:pPr>
            <a:endParaRPr lang="en-US" sz="2400" dirty="0"/>
          </a:p>
          <a:p>
            <a:pPr marL="349250" lvl="1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27019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888" y="1405994"/>
            <a:ext cx="8452246" cy="4973892"/>
          </a:xfrm>
        </p:spPr>
        <p:txBody>
          <a:bodyPr>
            <a:normAutofit/>
          </a:bodyPr>
          <a:lstStyle/>
          <a:p>
            <a:r>
              <a:rPr lang="en-US" dirty="0"/>
              <a:t>Math Explorations is a graded course.</a:t>
            </a:r>
          </a:p>
          <a:p>
            <a:r>
              <a:rPr lang="en-US" dirty="0"/>
              <a:t>Each student’s grade is based on a points system. At the end of each marking period, the final grade will be the sum of the total points earned divided by the total points possible. </a:t>
            </a:r>
          </a:p>
          <a:p>
            <a:r>
              <a:rPr lang="en-US" dirty="0"/>
              <a:t>Students will be graded on:</a:t>
            </a:r>
          </a:p>
          <a:p>
            <a:pPr lvl="1"/>
            <a:r>
              <a:rPr lang="en-US" dirty="0"/>
              <a:t>DO NOWs</a:t>
            </a:r>
          </a:p>
          <a:p>
            <a:pPr lvl="1"/>
            <a:r>
              <a:rPr lang="en-US" dirty="0"/>
              <a:t>Classwork/Group Investigations</a:t>
            </a:r>
          </a:p>
          <a:p>
            <a:pPr lvl="1"/>
            <a:r>
              <a:rPr lang="en-US" dirty="0"/>
              <a:t>Participation and Preparation</a:t>
            </a:r>
          </a:p>
          <a:p>
            <a:pPr lvl="1"/>
            <a:r>
              <a:rPr lang="en-US" dirty="0"/>
              <a:t>Mini Projects/Unit Extension Projects</a:t>
            </a:r>
          </a:p>
          <a:p>
            <a:pPr lvl="1"/>
            <a:r>
              <a:rPr lang="en-US" dirty="0"/>
              <a:t>Binder Checkups</a:t>
            </a:r>
          </a:p>
          <a:p>
            <a:pPr lvl="1"/>
            <a:r>
              <a:rPr lang="en-US" dirty="0"/>
              <a:t>Exit Slips</a:t>
            </a:r>
          </a:p>
          <a:p>
            <a:pPr lvl="1"/>
            <a:r>
              <a:rPr lang="en-US" dirty="0"/>
              <a:t>Post Assessments</a:t>
            </a:r>
          </a:p>
        </p:txBody>
      </p:sp>
    </p:spTree>
    <p:extLst>
      <p:ext uri="{BB962C8B-B14F-4D97-AF65-F5344CB8AC3E}">
        <p14:creationId xmlns:p14="http://schemas.microsoft.com/office/powerpoint/2010/main" val="1352143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Homework and Absences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All assignments and projects will be worked on in class. </a:t>
            </a:r>
          </a:p>
          <a:p>
            <a:r>
              <a:rPr lang="en-US" sz="2400" dirty="0"/>
              <a:t>Homework will be assigned if a student does not finish their classwork, activities, and projects.</a:t>
            </a:r>
          </a:p>
          <a:p>
            <a:r>
              <a:rPr lang="en-US" sz="2400" dirty="0"/>
              <a:t>It is the student’s responsibility to ask the teacher what work was missed.</a:t>
            </a:r>
          </a:p>
          <a:p>
            <a:r>
              <a:rPr lang="en-US" sz="2400" dirty="0"/>
              <a:t>Absences include – absent from school, band practice, chorus, QUEST, PALS, student council, and school trips.</a:t>
            </a:r>
          </a:p>
        </p:txBody>
      </p:sp>
    </p:spTree>
    <p:extLst>
      <p:ext uri="{BB962C8B-B14F-4D97-AF65-F5344CB8AC3E}">
        <p14:creationId xmlns:p14="http://schemas.microsoft.com/office/powerpoint/2010/main" val="387669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Extra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I am available for extra help most days before and some days after school. </a:t>
            </a:r>
          </a:p>
          <a:p>
            <a:r>
              <a:rPr lang="en-US" sz="2400" dirty="0"/>
              <a:t>Students must make an appointment with me at least two days in advance to assure I am available.</a:t>
            </a:r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7140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ory">
  <a:themeElements>
    <a:clrScheme name="Story">
      <a:dk1>
        <a:sysClr val="windowText" lastClr="000000"/>
      </a:dk1>
      <a:lt1>
        <a:sysClr val="window" lastClr="FFFFFF"/>
      </a:lt1>
      <a:dk2>
        <a:srgbClr val="212121"/>
      </a:dk2>
      <a:lt2>
        <a:srgbClr val="CDD4D7"/>
      </a:lt2>
      <a:accent1>
        <a:srgbClr val="1D86CD"/>
      </a:accent1>
      <a:accent2>
        <a:srgbClr val="732E9A"/>
      </a:accent2>
      <a:accent3>
        <a:srgbClr val="B50B1B"/>
      </a:accent3>
      <a:accent4>
        <a:srgbClr val="E8950E"/>
      </a:accent4>
      <a:accent5>
        <a:srgbClr val="55992B"/>
      </a:accent5>
      <a:accent6>
        <a:srgbClr val="2C9C89"/>
      </a:accent6>
      <a:hlink>
        <a:srgbClr val="EC4D4D"/>
      </a:hlink>
      <a:folHlink>
        <a:srgbClr val="F8CE8A"/>
      </a:folHlink>
    </a:clrScheme>
    <a:fontScheme name="Story">
      <a:maj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Ｐ明朝"/>
        <a:font script="Hans" typeface="宋体"/>
        <a:font script="Hant" typeface="新細明體"/>
      </a:minorFont>
    </a:fontScheme>
    <a:fmtScheme name="Story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50000"/>
                <a:lumMod val="120000"/>
              </a:schemeClr>
              <a:schemeClr val="phClr">
                <a:satMod val="350000"/>
                <a:lumMod val="150000"/>
              </a:schemeClr>
            </a:duotone>
          </a:blip>
          <a:tile tx="0" ty="0" sx="20000" sy="20000" flip="none" algn="ctr"/>
        </a:blipFill>
        <a:gradFill rotWithShape="1">
          <a:gsLst>
            <a:gs pos="0">
              <a:schemeClr val="phClr">
                <a:shade val="20000"/>
                <a:satMod val="130000"/>
              </a:schemeClr>
            </a:gs>
            <a:gs pos="50000">
              <a:schemeClr val="phClr">
                <a:shade val="90000"/>
                <a:satMod val="130000"/>
              </a:schemeClr>
            </a:gs>
            <a:gs pos="100000">
              <a:schemeClr val="phClr">
                <a:shade val="100000"/>
                <a:satMod val="200000"/>
                <a:lumMod val="120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2100000" sx="104000" sy="104000" algn="br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127000" dist="63500" dir="5400000" sx="103000" sy="103000" rotWithShape="0">
              <a:srgbClr val="000000">
                <a:alpha val="75000"/>
              </a:srgbClr>
            </a:outerShdw>
          </a:effectLst>
          <a:scene3d>
            <a:camera prst="perspectiveFront" fov="3000000"/>
            <a:lightRig rig="balanced" dir="t">
              <a:rot lat="0" lon="0" rev="18000000"/>
            </a:lightRig>
          </a:scene3d>
          <a:sp3d prstMaterial="plastic">
            <a:bevelT w="25400" h="50800" prst="angle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50000"/>
              </a:schemeClr>
              <a:schemeClr val="phClr">
                <a:tint val="60000"/>
                <a:satMod val="40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Story.thmx</Template>
  <TotalTime>991</TotalTime>
  <Words>835</Words>
  <Application>Microsoft Macintosh PowerPoint</Application>
  <PresentationFormat>On-screen Show (4:3)</PresentationFormat>
  <Paragraphs>104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Calisto MT</vt:lpstr>
      <vt:lpstr>Wingdings</vt:lpstr>
      <vt:lpstr>Story</vt:lpstr>
      <vt:lpstr>Welcome to Math Explorations</vt:lpstr>
      <vt:lpstr>During the presentation</vt:lpstr>
      <vt:lpstr>Teacher Introduction</vt:lpstr>
      <vt:lpstr>What is Math Explorations?</vt:lpstr>
      <vt:lpstr>21st Century Themes</vt:lpstr>
      <vt:lpstr>Student Expectations</vt:lpstr>
      <vt:lpstr>Grading </vt:lpstr>
      <vt:lpstr>Homework and Absences</vt:lpstr>
      <vt:lpstr>Extra Help</vt:lpstr>
      <vt:lpstr>NJSLS</vt:lpstr>
      <vt:lpstr>Teacher Page</vt:lpstr>
      <vt:lpstr>Math Expo UNIT Timeline</vt:lpstr>
      <vt:lpstr>6th Grade Unit 1 A Wrapping Challenge Concept: Surface Area, Volume, Nets Theme: Engineering</vt:lpstr>
      <vt:lpstr>7th Grade Unit 1 How Will I Survive? Concept: Fractions, Decimals, and Percentages Theme: Financial Literacy</vt:lpstr>
      <vt:lpstr>8th Grade Unit 1 Engineering a Playground Concept: Number Sense  Theme: Engineering</vt:lpstr>
      <vt:lpstr>Thank you!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Math explorations</dc:title>
  <dc:creator>Scotch Plains BOE</dc:creator>
  <cp:lastModifiedBy>Microsoft Office User</cp:lastModifiedBy>
  <cp:revision>60</cp:revision>
  <dcterms:created xsi:type="dcterms:W3CDTF">2011-09-25T19:01:12Z</dcterms:created>
  <dcterms:modified xsi:type="dcterms:W3CDTF">2019-08-17T02:16:34Z</dcterms:modified>
</cp:coreProperties>
</file>